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id" ContentType="audio/mid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58" r:id="rId5"/>
    <p:sldId id="298" r:id="rId6"/>
    <p:sldId id="259" r:id="rId7"/>
    <p:sldId id="299" r:id="rId8"/>
    <p:sldId id="260" r:id="rId9"/>
    <p:sldId id="300" r:id="rId10"/>
    <p:sldId id="261" r:id="rId11"/>
    <p:sldId id="301" r:id="rId12"/>
    <p:sldId id="262" r:id="rId13"/>
    <p:sldId id="302" r:id="rId14"/>
    <p:sldId id="263" r:id="rId15"/>
    <p:sldId id="303" r:id="rId16"/>
    <p:sldId id="264" r:id="rId17"/>
    <p:sldId id="304" r:id="rId18"/>
    <p:sldId id="265" r:id="rId19"/>
    <p:sldId id="305" r:id="rId20"/>
    <p:sldId id="266" r:id="rId21"/>
    <p:sldId id="306" r:id="rId22"/>
    <p:sldId id="267" r:id="rId23"/>
    <p:sldId id="307" r:id="rId24"/>
    <p:sldId id="268" r:id="rId25"/>
    <p:sldId id="308" r:id="rId26"/>
    <p:sldId id="269" r:id="rId27"/>
    <p:sldId id="333" r:id="rId28"/>
    <p:sldId id="270" r:id="rId29"/>
    <p:sldId id="334" r:id="rId30"/>
    <p:sldId id="271" r:id="rId31"/>
    <p:sldId id="335" r:id="rId32"/>
    <p:sldId id="272" r:id="rId33"/>
    <p:sldId id="309" r:id="rId34"/>
    <p:sldId id="273" r:id="rId35"/>
    <p:sldId id="310" r:id="rId36"/>
    <p:sldId id="274" r:id="rId37"/>
    <p:sldId id="311" r:id="rId38"/>
    <p:sldId id="275" r:id="rId39"/>
    <p:sldId id="312" r:id="rId40"/>
    <p:sldId id="276" r:id="rId41"/>
    <p:sldId id="313" r:id="rId42"/>
    <p:sldId id="277" r:id="rId43"/>
    <p:sldId id="314" r:id="rId44"/>
    <p:sldId id="278" r:id="rId45"/>
    <p:sldId id="315" r:id="rId46"/>
    <p:sldId id="279" r:id="rId47"/>
    <p:sldId id="336" r:id="rId48"/>
    <p:sldId id="280" r:id="rId49"/>
    <p:sldId id="317" r:id="rId50"/>
    <p:sldId id="281" r:id="rId51"/>
    <p:sldId id="316" r:id="rId52"/>
    <p:sldId id="282" r:id="rId53"/>
    <p:sldId id="318" r:id="rId54"/>
    <p:sldId id="283" r:id="rId55"/>
    <p:sldId id="319" r:id="rId56"/>
    <p:sldId id="284" r:id="rId57"/>
    <p:sldId id="320" r:id="rId58"/>
    <p:sldId id="285" r:id="rId59"/>
    <p:sldId id="321" r:id="rId60"/>
    <p:sldId id="286" r:id="rId61"/>
    <p:sldId id="322" r:id="rId62"/>
    <p:sldId id="287" r:id="rId63"/>
    <p:sldId id="323" r:id="rId64"/>
    <p:sldId id="288" r:id="rId65"/>
    <p:sldId id="324" r:id="rId66"/>
    <p:sldId id="289" r:id="rId67"/>
    <p:sldId id="325" r:id="rId68"/>
    <p:sldId id="290" r:id="rId69"/>
    <p:sldId id="326" r:id="rId70"/>
    <p:sldId id="291" r:id="rId71"/>
    <p:sldId id="327" r:id="rId72"/>
    <p:sldId id="292" r:id="rId73"/>
    <p:sldId id="328" r:id="rId74"/>
    <p:sldId id="293" r:id="rId75"/>
    <p:sldId id="329" r:id="rId76"/>
    <p:sldId id="294" r:id="rId77"/>
    <p:sldId id="330" r:id="rId78"/>
    <p:sldId id="295" r:id="rId79"/>
    <p:sldId id="331" r:id="rId80"/>
    <p:sldId id="296" r:id="rId81"/>
    <p:sldId id="332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29" autoAdjust="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6D1-71DD-4BFF-A729-6D805F43CC90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EAF-9644-4546-A214-F7F15215B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7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6D1-71DD-4BFF-A729-6D805F43CC90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EAF-9644-4546-A214-F7F15215B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1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6D1-71DD-4BFF-A729-6D805F43CC90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EAF-9644-4546-A214-F7F15215B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0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6D1-71DD-4BFF-A729-6D805F43CC90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EAF-9644-4546-A214-F7F15215B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0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6D1-71DD-4BFF-A729-6D805F43CC90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EAF-9644-4546-A214-F7F15215B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9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6D1-71DD-4BFF-A729-6D805F43CC90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EAF-9644-4546-A214-F7F15215B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1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6D1-71DD-4BFF-A729-6D805F43CC90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EAF-9644-4546-A214-F7F15215B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7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6D1-71DD-4BFF-A729-6D805F43CC90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EAF-9644-4546-A214-F7F15215B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6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6D1-71DD-4BFF-A729-6D805F43CC90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EAF-9644-4546-A214-F7F15215B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3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6D1-71DD-4BFF-A729-6D805F43CC90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EAF-9644-4546-A214-F7F15215B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3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F6D1-71DD-4BFF-A729-6D805F43CC90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7BEAF-9644-4546-A214-F7F15215B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3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F6D1-71DD-4BFF-A729-6D805F43CC90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BEAF-9644-4546-A214-F7F15215B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8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66.xml"/><Relationship Id="rId18" Type="http://schemas.openxmlformats.org/officeDocument/2006/relationships/slide" Target="slide6.xml"/><Relationship Id="rId26" Type="http://schemas.openxmlformats.org/officeDocument/2006/relationships/slide" Target="slide28.xml"/><Relationship Id="rId39" Type="http://schemas.openxmlformats.org/officeDocument/2006/relationships/slide" Target="slide60.xml"/><Relationship Id="rId3" Type="http://schemas.microsoft.com/office/2007/relationships/media" Target="../media/media2.mid"/><Relationship Id="rId21" Type="http://schemas.openxmlformats.org/officeDocument/2006/relationships/slide" Target="slide16.xml"/><Relationship Id="rId34" Type="http://schemas.openxmlformats.org/officeDocument/2006/relationships/slide" Target="slide48.xml"/><Relationship Id="rId42" Type="http://schemas.openxmlformats.org/officeDocument/2006/relationships/slide" Target="slide68.xml"/><Relationship Id="rId47" Type="http://schemas.openxmlformats.org/officeDocument/2006/relationships/slide" Target="slide80.xml"/><Relationship Id="rId7" Type="http://schemas.openxmlformats.org/officeDocument/2006/relationships/slide" Target="slide10.xml"/><Relationship Id="rId12" Type="http://schemas.openxmlformats.org/officeDocument/2006/relationships/slide" Target="slide50.xml"/><Relationship Id="rId17" Type="http://schemas.openxmlformats.org/officeDocument/2006/relationships/slide" Target="slide4.xml"/><Relationship Id="rId25" Type="http://schemas.openxmlformats.org/officeDocument/2006/relationships/slide" Target="slide24.xml"/><Relationship Id="rId33" Type="http://schemas.openxmlformats.org/officeDocument/2006/relationships/slide" Target="slide46.xml"/><Relationship Id="rId38" Type="http://schemas.openxmlformats.org/officeDocument/2006/relationships/slide" Target="slide62.xml"/><Relationship Id="rId46" Type="http://schemas.openxmlformats.org/officeDocument/2006/relationships/slide" Target="slide78.xml"/><Relationship Id="rId2" Type="http://schemas.microsoft.com/office/2007/relationships/media" Target="../media/media1.wav"/><Relationship Id="rId16" Type="http://schemas.openxmlformats.org/officeDocument/2006/relationships/image" Target="../media/image2.png"/><Relationship Id="rId20" Type="http://schemas.openxmlformats.org/officeDocument/2006/relationships/slide" Target="slide12.xml"/><Relationship Id="rId29" Type="http://schemas.openxmlformats.org/officeDocument/2006/relationships/slide" Target="slide36.xml"/><Relationship Id="rId41" Type="http://schemas.openxmlformats.org/officeDocument/2006/relationships/slide" Target="slide64.xml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11" Type="http://schemas.openxmlformats.org/officeDocument/2006/relationships/slide" Target="slide42.xml"/><Relationship Id="rId24" Type="http://schemas.openxmlformats.org/officeDocument/2006/relationships/slide" Target="slide22.xml"/><Relationship Id="rId32" Type="http://schemas.openxmlformats.org/officeDocument/2006/relationships/slide" Target="slide44.xml"/><Relationship Id="rId37" Type="http://schemas.openxmlformats.org/officeDocument/2006/relationships/slide" Target="slide56.xml"/><Relationship Id="rId40" Type="http://schemas.openxmlformats.org/officeDocument/2006/relationships/slide" Target="slide58.xml"/><Relationship Id="rId45" Type="http://schemas.openxmlformats.org/officeDocument/2006/relationships/slide" Target="slide76.xm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.png"/><Relationship Id="rId23" Type="http://schemas.openxmlformats.org/officeDocument/2006/relationships/slide" Target="slide20.xml"/><Relationship Id="rId28" Type="http://schemas.openxmlformats.org/officeDocument/2006/relationships/slide" Target="slide32.xml"/><Relationship Id="rId36" Type="http://schemas.openxmlformats.org/officeDocument/2006/relationships/slide" Target="slide54.xml"/><Relationship Id="rId10" Type="http://schemas.openxmlformats.org/officeDocument/2006/relationships/slide" Target="slide34.xml"/><Relationship Id="rId19" Type="http://schemas.openxmlformats.org/officeDocument/2006/relationships/slide" Target="slide8.xml"/><Relationship Id="rId31" Type="http://schemas.openxmlformats.org/officeDocument/2006/relationships/slide" Target="slide40.xml"/><Relationship Id="rId44" Type="http://schemas.openxmlformats.org/officeDocument/2006/relationships/slide" Target="slide72.xml"/><Relationship Id="rId4" Type="http://schemas.openxmlformats.org/officeDocument/2006/relationships/audio" Target="../media/media2.mid"/><Relationship Id="rId9" Type="http://schemas.openxmlformats.org/officeDocument/2006/relationships/slide" Target="slide26.xml"/><Relationship Id="rId14" Type="http://schemas.openxmlformats.org/officeDocument/2006/relationships/slide" Target="slide74.xml"/><Relationship Id="rId22" Type="http://schemas.openxmlformats.org/officeDocument/2006/relationships/slide" Target="slide14.xml"/><Relationship Id="rId27" Type="http://schemas.openxmlformats.org/officeDocument/2006/relationships/slide" Target="slide30.xml"/><Relationship Id="rId30" Type="http://schemas.openxmlformats.org/officeDocument/2006/relationships/slide" Target="slide38.xml"/><Relationship Id="rId35" Type="http://schemas.openxmlformats.org/officeDocument/2006/relationships/slide" Target="slide52.xml"/><Relationship Id="rId43" Type="http://schemas.openxmlformats.org/officeDocument/2006/relationships/slide" Target="slide7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450432"/>
              </p:ext>
            </p:extLst>
          </p:nvPr>
        </p:nvGraphicFramePr>
        <p:xfrm>
          <a:off x="0" y="1"/>
          <a:ext cx="9144000" cy="502920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Streams &amp; Rivers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Lakes &amp; Ponds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Groundwater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Monitoring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m/s describe this measurement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Upper layer in a lake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Water below the surface of the ground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Need V and A to determine this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My footprints made the lakes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Measures head in the groundwater at a point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Quick sampling method for habitat condition in a river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Area on inside of bend in river.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NTUs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Storage of water underground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PO</a:t>
                      </a:r>
                      <a:r>
                        <a:rPr lang="en-US" sz="1200" baseline="-25000" dirty="0" smtClean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I </a:t>
                      </a:r>
                      <a:r>
                        <a:rPr lang="en-US" sz="1200" dirty="0">
                          <a:effectLst/>
                        </a:rPr>
                        <a:t>am the SI unit of </a:t>
                      </a:r>
                      <a:r>
                        <a:rPr lang="en-US" sz="1200" dirty="0" smtClean="0">
                          <a:effectLst/>
                        </a:rPr>
                        <a:t>discharge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Lake status if nutrient poor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This happens around the well when pumping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 five day oxygen test for productivity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Filamentous algae growing on the rocks</a:t>
                      </a:r>
                      <a:endParaRPr lang="en-US" sz="12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 curved lake in a floodplain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Top of saturated water in the ground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Runs real time and continuous monitoring stations in CT rivers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1, 2, 3, 4, 5 is used for?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I am a microscopic animal in a lake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 well that flows above the ground surface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Best way to sample sediment in a river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Sediment moving along bottom of stream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 lake made from a melting ice block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Transport due to flow of water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TSS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‘n’ in Manning’s equation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Windblown setup in lake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Rate of spread due to concentration gradient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NH</a:t>
                      </a:r>
                      <a:r>
                        <a:rPr lang="en-US" sz="1200" baseline="-25000" dirty="0" smtClean="0">
                          <a:effectLst/>
                        </a:rPr>
                        <a:t>3</a:t>
                      </a:r>
                      <a:r>
                        <a:rPr lang="en-US" sz="1200" dirty="0" smtClean="0">
                          <a:effectLst/>
                        </a:rPr>
                        <a:t>                                   </a:t>
                      </a:r>
                      <a:r>
                        <a:rPr lang="en-US" sz="1200" baseline="0" dirty="0" smtClean="0">
                          <a:effectLst/>
                        </a:rPr>
                        <a:t>NO</a:t>
                      </a:r>
                      <a:r>
                        <a:rPr lang="en-US" sz="1200" baseline="-25000" dirty="0" smtClean="0">
                          <a:effectLst/>
                        </a:rPr>
                        <a:t>3</a:t>
                      </a:r>
                      <a:endParaRPr lang="en-US" sz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Cobble surrounded by 25% fine materials.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I am used to sample algae.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 rule established by an authority (e.g. 10 mg/L NO</a:t>
                      </a:r>
                      <a:r>
                        <a:rPr lang="en-US" sz="1200" baseline="-25000" dirty="0" smtClean="0">
                          <a:effectLst/>
                        </a:rPr>
                        <a:t>3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EPT index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Aging of lake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Controls the direction of groundwater flow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LC</a:t>
                      </a:r>
                      <a:r>
                        <a:rPr lang="en-US" sz="1200" baseline="-25000" dirty="0" smtClean="0">
                          <a:effectLst/>
                        </a:rPr>
                        <a:t>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97433"/>
            <a:ext cx="2272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6" action="ppaction://hlinksldjump"/>
              </a:rPr>
              <a:t>100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214" y="976543"/>
            <a:ext cx="22396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7" action="ppaction://hlinksldjump"/>
              </a:rPr>
              <a:t>200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0026" y="1419233"/>
            <a:ext cx="22097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8" action="ppaction://hlinksldjump"/>
              </a:rPr>
              <a:t>300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819" y="1830047"/>
            <a:ext cx="22244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9" action="ppaction://hlinksldjump"/>
              </a:rPr>
              <a:t>400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391" y="2345184"/>
            <a:ext cx="2231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10" action="ppaction://hlinksldjump"/>
              </a:rPr>
              <a:t>500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026" y="2771884"/>
            <a:ext cx="22009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11" action="ppaction://hlinksldjump"/>
              </a:rPr>
              <a:t>600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7564" y="3244334"/>
            <a:ext cx="2185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12" action="ppaction://hlinksldjump"/>
              </a:rPr>
              <a:t>700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564" y="4134771"/>
            <a:ext cx="2185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hlinkClick r:id="rId13" action="ppaction://hlinksldjump"/>
              </a:rPr>
              <a:t>900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0004" y="4635623"/>
            <a:ext cx="2175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14" action="ppaction://hlinksldjump"/>
              </a:rPr>
              <a:t>1000</a:t>
            </a:r>
            <a:endParaRPr lang="en-US" dirty="0"/>
          </a:p>
        </p:txBody>
      </p:sp>
      <p:pic>
        <p:nvPicPr>
          <p:cNvPr id="3" name="MS900074985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684.8239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5758732" y="5562600"/>
            <a:ext cx="609600" cy="609600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7454848" y="3810000"/>
            <a:ext cx="69532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158" y="4082787"/>
            <a:ext cx="428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299904" y="465167"/>
            <a:ext cx="21819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17" action="ppaction://hlinksldjump"/>
              </a:rPr>
              <a:t>100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648200" y="513424"/>
            <a:ext cx="2170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18" action="ppaction://hlinksldjump"/>
              </a:rPr>
              <a:t>100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869685" y="494475"/>
            <a:ext cx="2272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19" action="ppaction://hlinksldjump"/>
              </a:rPr>
              <a:t>100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362200" y="976543"/>
            <a:ext cx="21333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0" action="ppaction://hlinksldjump"/>
              </a:rPr>
              <a:t>200</a:t>
            </a:r>
            <a:endParaRPr lang="en-US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6869685" y="979502"/>
            <a:ext cx="2272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1" action="ppaction://hlinksldjump"/>
              </a:rPr>
              <a:t>200</a:t>
            </a:r>
            <a:endParaRPr lang="en-US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4648913" y="976543"/>
            <a:ext cx="21697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2" action="ppaction://hlinksldjump"/>
              </a:rPr>
              <a:t>200</a:t>
            </a:r>
            <a:endParaRPr lang="en-US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2323974" y="1419233"/>
            <a:ext cx="22097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3" action="ppaction://hlinksldjump"/>
              </a:rPr>
              <a:t>300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604079" y="1419233"/>
            <a:ext cx="22097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4" action="ppaction://hlinksldjump"/>
              </a:rPr>
              <a:t>300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900833" y="1399375"/>
            <a:ext cx="22097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5" action="ppaction://hlinksldjump"/>
              </a:rPr>
              <a:t>300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323974" y="1872491"/>
            <a:ext cx="22244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6" action="ppaction://hlinksldjump"/>
              </a:rPr>
              <a:t>400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648200" y="1861225"/>
            <a:ext cx="21656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7" action="ppaction://hlinksldjump"/>
              </a:rPr>
              <a:t>400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900833" y="1848141"/>
            <a:ext cx="22244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8" action="ppaction://hlinksldjump"/>
              </a:rPr>
              <a:t>400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334916" y="2310867"/>
            <a:ext cx="21988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9" action="ppaction://hlinksldjump"/>
              </a:rPr>
              <a:t>500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604079" y="2332152"/>
            <a:ext cx="22145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0" action="ppaction://hlinksldjump"/>
              </a:rPr>
              <a:t>500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912444" y="2336591"/>
            <a:ext cx="21981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1" action="ppaction://hlinksldjump"/>
              </a:rPr>
              <a:t>500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323974" y="2799895"/>
            <a:ext cx="22009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2" action="ppaction://hlinksldjump"/>
              </a:rPr>
              <a:t>600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4597647" y="2794650"/>
            <a:ext cx="22009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3" action="ppaction://hlinksldjump"/>
              </a:rPr>
              <a:t>600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908309" y="2771884"/>
            <a:ext cx="22009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4" action="ppaction://hlinksldjump"/>
              </a:rPr>
              <a:t>600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347929" y="3244334"/>
            <a:ext cx="2185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5" action="ppaction://hlinksldjump"/>
              </a:rPr>
              <a:t>700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619896" y="3260155"/>
            <a:ext cx="2185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6" action="ppaction://hlinksldjump"/>
              </a:rPr>
              <a:t>700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900833" y="3244334"/>
            <a:ext cx="2185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7" action="ppaction://hlinksldjump"/>
              </a:rPr>
              <a:t>700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640861" y="3707165"/>
            <a:ext cx="2185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8" action="ppaction://hlinksldjump"/>
              </a:rPr>
              <a:t>800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339051" y="3710865"/>
            <a:ext cx="2185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9" action="ppaction://hlinksldjump"/>
              </a:rPr>
              <a:t>800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5103" y="3710865"/>
            <a:ext cx="2185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0" action="ppaction://hlinksldjump"/>
              </a:rPr>
              <a:t>800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924788" y="3707165"/>
            <a:ext cx="2185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1" action="ppaction://hlinksldjump"/>
              </a:rPr>
              <a:t>800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353566" y="4171248"/>
            <a:ext cx="2185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hlinkClick r:id="rId42" action="ppaction://hlinksldjump"/>
              </a:rPr>
              <a:t>900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632810" y="4152234"/>
            <a:ext cx="2185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hlinkClick r:id="rId43" action="ppaction://hlinksldjump"/>
              </a:rPr>
              <a:t>900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918616" y="4142620"/>
            <a:ext cx="21858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hlinkClick r:id="rId44" action="ppaction://hlinksldjump"/>
              </a:rPr>
              <a:t>900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329496" y="4628795"/>
            <a:ext cx="2175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5" action="ppaction://hlinksldjump"/>
              </a:rPr>
              <a:t>1000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604079" y="4605407"/>
            <a:ext cx="2175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6" action="ppaction://hlinksldjump"/>
              </a:rPr>
              <a:t>1000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900833" y="4608081"/>
            <a:ext cx="2175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7" action="ppaction://hlinksldjump"/>
              </a:rPr>
              <a:t>1000</a:t>
            </a:r>
            <a:endParaRPr lang="en-US" dirty="0"/>
          </a:p>
        </p:txBody>
      </p:sp>
      <p:pic>
        <p:nvPicPr>
          <p:cNvPr id="42" name="Jeopardy Theme Song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3716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9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00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You need area and velocity to determine this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Discharge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These temporary wetlands are important spring habitat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are Vernal/Ephemeral Pools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This controls the direction of water flow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Head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A quick method for assessing river habitat conditions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a Rapid </a:t>
            </a:r>
            <a:r>
              <a:rPr lang="en-US" sz="6600" b="1" dirty="0" err="1" smtClean="0"/>
              <a:t>Bioassessment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The yellow area below</a:t>
            </a:r>
            <a:endParaRPr lang="en-US" sz="6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514600" y="2590800"/>
            <a:ext cx="3733800" cy="3517901"/>
            <a:chOff x="2514600" y="2590800"/>
            <a:chExt cx="3733800" cy="3517901"/>
          </a:xfrm>
        </p:grpSpPr>
        <p:pic>
          <p:nvPicPr>
            <p:cNvPr id="1026" name="Picture 2" descr="http://webs.wichita.edu/facsme/pointb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4600" y="2590800"/>
              <a:ext cx="3733800" cy="3517901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4419600" y="2971800"/>
              <a:ext cx="914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05200" y="4953000"/>
              <a:ext cx="762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Action Button: Custom 6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a Point Bar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m/s describes this measurement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NTUs are a unit of this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Turbidity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In coastal areas, excessive ground water pumping may cause fresh ground water to mix with this, causing contamination</a:t>
            </a:r>
            <a:endParaRPr lang="en-US" sz="6000" b="1" dirty="0"/>
          </a:p>
        </p:txBody>
      </p:sp>
      <p:sp>
        <p:nvSpPr>
          <p:cNvPr id="6" name="Action Button: Custom 5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salt water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PO</a:t>
            </a:r>
            <a:r>
              <a:rPr lang="en-US" sz="6600" b="1" baseline="-25000" dirty="0" smtClean="0"/>
              <a:t>4</a:t>
            </a:r>
            <a:endParaRPr lang="en-US" sz="6600" b="1" baseline="-25000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Phosphate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The unit for discharge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m</a:t>
            </a:r>
            <a:r>
              <a:rPr lang="en-US" sz="6600" b="1" baseline="30000" dirty="0" smtClean="0"/>
              <a:t>3</a:t>
            </a:r>
            <a:r>
              <a:rPr lang="en-US" sz="6600" b="1" dirty="0" smtClean="0"/>
              <a:t>/s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Status of a nutrient-poor lake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</a:t>
            </a:r>
            <a:r>
              <a:rPr lang="en-US" sz="6600" b="1" dirty="0" err="1" smtClean="0"/>
              <a:t>Oligotrophic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Velocity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This happens around the well when pumping</a:t>
            </a:r>
            <a:endParaRPr lang="en-US" sz="6600" b="1" dirty="0"/>
          </a:p>
        </p:txBody>
      </p:sp>
      <p:sp>
        <p:nvSpPr>
          <p:cNvPr id="6" name="Action Button: Custom 5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734772"/>
            <a:ext cx="4762500" cy="2847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9950" y="5006359"/>
            <a:ext cx="11430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Drawdown/Cone of depression 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BOD is an acronym for this test of lake productivity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Biological Oxygen Demand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Filamentous algae growing on rocks</a:t>
            </a:r>
            <a:endParaRPr lang="en-US" sz="6600" b="1" dirty="0"/>
          </a:p>
        </p:txBody>
      </p:sp>
      <p:pic>
        <p:nvPicPr>
          <p:cNvPr id="29698" name="Picture 2" descr="http://rivers.snre.umich.edu/www311/Algae_microinvert_Lab/Photos/Habitat/periphyt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43200"/>
            <a:ext cx="5105400" cy="3831188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</a:t>
            </a:r>
            <a:r>
              <a:rPr lang="en-US" sz="6600" b="1" dirty="0" err="1" smtClean="0"/>
              <a:t>Periphyton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A curved lake in a floodplain</a:t>
            </a:r>
            <a:endParaRPr lang="en-US" sz="6600" b="1" dirty="0"/>
          </a:p>
        </p:txBody>
      </p:sp>
      <p:pic>
        <p:nvPicPr>
          <p:cNvPr id="31746" name="Picture 2" descr="http://onlinegeography.wikispaces.com/file/view/oxbow.jpg/358403248/oxb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00400"/>
            <a:ext cx="4762500" cy="3105150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an Oxbow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077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This is the study of the distribution and movement of ground water in the soil and rocks of the Earth’s crust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hydrogeology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This is the upper layer of a lake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8194" name="Picture 2" descr="http://wetlandinfo.ehp.qld.gov.au/resources/static/images/ecology/aquatic-ecosystems-natural/shared-lac-pal/strat-implications-all-lakes-hydro.png"/>
          <p:cNvPicPr>
            <a:picLocks noChangeAspect="1" noChangeArrowheads="1"/>
          </p:cNvPicPr>
          <p:nvPr/>
        </p:nvPicPr>
        <p:blipFill>
          <a:blip r:embed="rId2" cstate="print"/>
          <a:srcRect l="6667" t="12048" r="5333" b="34940"/>
          <a:stretch>
            <a:fillRect/>
          </a:stretch>
        </p:blipFill>
        <p:spPr bwMode="auto">
          <a:xfrm>
            <a:off x="533400" y="2667000"/>
            <a:ext cx="8001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This federal agency operates monitoring stations in CT rivers</a:t>
            </a:r>
            <a:endParaRPr lang="en-US" sz="6600" b="1" dirty="0"/>
          </a:p>
        </p:txBody>
      </p:sp>
      <p:pic>
        <p:nvPicPr>
          <p:cNvPr id="32770" name="Picture 2" descr="http://or.water.usgs.gov/projs_dir/pn307.tdg/gifs/st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352800"/>
            <a:ext cx="2286000" cy="3257550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the USGS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These numbers are used to describe this</a:t>
            </a:r>
            <a:endParaRPr lang="en-US" sz="6600" b="1" dirty="0"/>
          </a:p>
        </p:txBody>
      </p:sp>
      <p:pic>
        <p:nvPicPr>
          <p:cNvPr id="34818" name="Picture 2" descr="http://www.fgmorph.com/images/04/04_08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95600"/>
            <a:ext cx="4762500" cy="2857500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Stream Order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Microscopic lake animals</a:t>
            </a:r>
            <a:endParaRPr lang="en-US" sz="6600" b="1" dirty="0"/>
          </a:p>
        </p:txBody>
      </p:sp>
      <p:pic>
        <p:nvPicPr>
          <p:cNvPr id="35842" name="Picture 2" descr="http://www.accessscience.com/loadBinary.aspx?filename=756950FG0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5048250" cy="4248151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Zooplankton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Groundwater makes up this % of the world’s fresh water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30%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85800"/>
            <a:ext cx="739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The presence of this larvae indicates a healthy stream </a:t>
            </a:r>
            <a:endParaRPr lang="en-US" sz="6600" b="1" dirty="0"/>
          </a:p>
        </p:txBody>
      </p:sp>
      <p:pic>
        <p:nvPicPr>
          <p:cNvPr id="38914" name="Picture 2" descr="http://naturalhistory.crowspath.org/wp-content/uploads/2012/12/stonefly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66587" y="2934213"/>
            <a:ext cx="2300288" cy="3899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Stonefly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the </a:t>
            </a:r>
            <a:r>
              <a:rPr lang="en-US" sz="6600" b="1" dirty="0" err="1" smtClean="0"/>
              <a:t>Epilimnion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Besides biological and chemical, this is the third characteristic of water quality</a:t>
            </a:r>
            <a:endParaRPr lang="en-US" sz="6600" b="1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Physical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A lake made from ice blocks left behind from glaciers</a:t>
            </a:r>
            <a:endParaRPr lang="en-US" sz="6600" b="1" dirty="0"/>
          </a:p>
        </p:txBody>
      </p:sp>
      <p:pic>
        <p:nvPicPr>
          <p:cNvPr id="37890" name="Picture 2" descr="http://upload.wikimedia.org/wikipedia/commons/c/cb/Kettle-glacial-lake-form-isunngua-green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593411"/>
            <a:ext cx="5486400" cy="3026005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0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a Kettle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799" y="533400"/>
            <a:ext cx="822960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This type of aquifer has layers of impermeable material both above and below it.</a:t>
            </a:r>
            <a:endParaRPr lang="en-US" sz="6600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098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a confined aquifer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The </a:t>
            </a:r>
            <a:r>
              <a:rPr lang="en-US" sz="6600" b="1" dirty="0" smtClean="0"/>
              <a:t>water quality parameter </a:t>
            </a:r>
            <a:r>
              <a:rPr lang="en-US" sz="6600" b="1" dirty="0" smtClean="0"/>
              <a:t>TSS stands for this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are Total Suspended Solids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077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The Missouri river is the longest in the US, but this river has the most discharge at 18,000 m</a:t>
            </a:r>
            <a:r>
              <a:rPr lang="en-US" sz="6600" b="1" baseline="30000" dirty="0" smtClean="0"/>
              <a:t>3</a:t>
            </a:r>
            <a:r>
              <a:rPr lang="en-US" sz="6600" b="1" dirty="0" smtClean="0"/>
              <a:t>/s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the Mississippi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The surface of water found belowground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This is the study of lakes and ponds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Limnology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The rate of spread due to a concentration gradient</a:t>
            </a:r>
            <a:endParaRPr lang="en-US" sz="6600" b="1" dirty="0"/>
          </a:p>
        </p:txBody>
      </p:sp>
      <p:pic>
        <p:nvPicPr>
          <p:cNvPr id="40962" name="Picture 2" descr="http://upload.wikimedia.org/wikipedia/commons/thumb/1/12/Diffusion.svg/410px-Diffusi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581400"/>
            <a:ext cx="3905250" cy="2381250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Diffusion/Dispersion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014" y="81171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The oxidation of ammonia to nitrate</a:t>
            </a:r>
            <a:endParaRPr lang="en-US" sz="6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085850" y="2057400"/>
            <a:ext cx="6838950" cy="3994071"/>
            <a:chOff x="1219200" y="1828800"/>
            <a:chExt cx="6667500" cy="4181475"/>
          </a:xfrm>
        </p:grpSpPr>
        <p:pic>
          <p:nvPicPr>
            <p:cNvPr id="46082" name="Picture 2" descr="http://ebsbiowizard.com/wp-content/uploads/2010/11/Nitrificati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1828800"/>
              <a:ext cx="6667500" cy="4181475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4038600" y="4800600"/>
              <a:ext cx="914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Action Button: Custom 5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Nitrification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This 1972 federal law regulates point source discharges to the nations waters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The Clean Water Act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This tool is used to sample algae</a:t>
            </a:r>
            <a:endParaRPr lang="en-US" sz="6600" b="1" dirty="0"/>
          </a:p>
        </p:txBody>
      </p:sp>
      <p:pic>
        <p:nvPicPr>
          <p:cNvPr id="47106" name="Picture 2" descr="http://el.erdc.usace.army.mil/zebra/zmis/image/moni0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667000"/>
            <a:ext cx="2247900" cy="3962401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a Plankton Net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the Water Table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The % of rainfall in the US that goes into groundwater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25%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371600"/>
            <a:ext cx="739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This is the largest source of non-point pollution in the U.S.</a:t>
            </a:r>
            <a:endParaRPr lang="en-US" sz="6600" b="1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agriculture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EPT index stands for this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739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</a:t>
            </a:r>
            <a:r>
              <a:rPr lang="en-US" sz="6600" b="1" dirty="0" err="1" smtClean="0"/>
              <a:t>Ephermeroptera</a:t>
            </a:r>
            <a:r>
              <a:rPr lang="en-US" sz="6600" b="1" dirty="0" smtClean="0"/>
              <a:t>, </a:t>
            </a:r>
            <a:r>
              <a:rPr lang="en-US" sz="6600" b="1" dirty="0" err="1" smtClean="0"/>
              <a:t>Plecoptera</a:t>
            </a:r>
            <a:r>
              <a:rPr lang="en-US" sz="6600" b="1" dirty="0" smtClean="0"/>
              <a:t>, </a:t>
            </a:r>
            <a:r>
              <a:rPr lang="en-US" sz="6600" b="1" dirty="0" err="1" smtClean="0"/>
              <a:t>Tricoptera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This process</a:t>
            </a:r>
            <a:endParaRPr lang="en-US" sz="6600" b="1" dirty="0"/>
          </a:p>
        </p:txBody>
      </p:sp>
      <p:pic>
        <p:nvPicPr>
          <p:cNvPr id="49154" name="Picture 2" descr="http://cwh.triplepointwater.com/app/webroot/img/ckfiles/images/eutrophication.jpg"/>
          <p:cNvPicPr>
            <a:picLocks noChangeAspect="1" noChangeArrowheads="1"/>
          </p:cNvPicPr>
          <p:nvPr/>
        </p:nvPicPr>
        <p:blipFill>
          <a:blip r:embed="rId2" cstate="print"/>
          <a:srcRect t="8219"/>
          <a:stretch>
            <a:fillRect/>
          </a:stretch>
        </p:blipFill>
        <p:spPr bwMode="auto">
          <a:xfrm>
            <a:off x="914400" y="2514600"/>
            <a:ext cx="6747112" cy="3200400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</a:t>
            </a:r>
            <a:r>
              <a:rPr lang="en-US" sz="6600" b="1" dirty="0" err="1" smtClean="0"/>
              <a:t>Eutrophication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This is used to measure groundwater head</a:t>
            </a:r>
            <a:endParaRPr lang="en-US" sz="6600" b="1" dirty="0"/>
          </a:p>
        </p:txBody>
      </p:sp>
      <p:pic>
        <p:nvPicPr>
          <p:cNvPr id="53250" name="Picture 2" descr="http://upload.wikimedia.org/wikipedia/commons/e/e1/EVA-_Lanxmeer_pi%C3%A9zom%C3%A8tre_Piezometer_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352800"/>
            <a:ext cx="2514600" cy="3352800"/>
          </a:xfrm>
          <a:prstGeom prst="rect">
            <a:avLst/>
          </a:prstGeom>
          <a:noFill/>
        </p:spPr>
      </p:pic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a </a:t>
            </a:r>
            <a:r>
              <a:rPr lang="en-US" sz="6600" b="1" dirty="0" err="1" smtClean="0"/>
              <a:t>Piezometer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8800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The chemical element with the symbol N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LC</a:t>
            </a:r>
            <a:r>
              <a:rPr lang="en-US" sz="6600" b="1" baseline="-25000" dirty="0" smtClean="0"/>
              <a:t>50</a:t>
            </a:r>
            <a:endParaRPr lang="en-US" sz="6600" b="1" baseline="-25000" dirty="0"/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Answer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86000" y="2209800"/>
            <a:ext cx="3924300" cy="4343400"/>
            <a:chOff x="2286000" y="2209800"/>
            <a:chExt cx="3924300" cy="4343400"/>
          </a:xfrm>
        </p:grpSpPr>
        <p:grpSp>
          <p:nvGrpSpPr>
            <p:cNvPr id="10" name="Group 9"/>
            <p:cNvGrpSpPr/>
            <p:nvPr/>
          </p:nvGrpSpPr>
          <p:grpSpPr>
            <a:xfrm>
              <a:off x="2286000" y="2209800"/>
              <a:ext cx="3924300" cy="4343400"/>
              <a:chOff x="2286000" y="2209800"/>
              <a:chExt cx="3924300" cy="43434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286000" y="2209800"/>
                <a:ext cx="3924300" cy="4343400"/>
                <a:chOff x="2286000" y="2209800"/>
                <a:chExt cx="3924300" cy="4343400"/>
              </a:xfrm>
            </p:grpSpPr>
            <p:pic>
              <p:nvPicPr>
                <p:cNvPr id="56322" name="Picture 2" descr="http://www.chemical-pollution.com/medias/images/contenu/impact/toxicite-en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362200" y="2209800"/>
                  <a:ext cx="3848100" cy="4267200"/>
                </a:xfrm>
                <a:prstGeom prst="rect">
                  <a:avLst/>
                </a:prstGeom>
                <a:noFill/>
              </p:spPr>
            </p:pic>
            <p:sp>
              <p:nvSpPr>
                <p:cNvPr id="5" name="Rectangle 4"/>
                <p:cNvSpPr/>
                <p:nvPr/>
              </p:nvSpPr>
              <p:spPr>
                <a:xfrm>
                  <a:off x="2286000" y="3505200"/>
                  <a:ext cx="457200" cy="1371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4876800" y="5257800"/>
                  <a:ext cx="7620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4114800" y="6248400"/>
                  <a:ext cx="13716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Left Arrow 8"/>
              <p:cNvSpPr/>
              <p:nvPr/>
            </p:nvSpPr>
            <p:spPr>
              <a:xfrm rot="18991967">
                <a:off x="4482830" y="5431005"/>
                <a:ext cx="685800" cy="457200"/>
              </a:xfrm>
              <a:prstGeom prst="leftArrow">
                <a:avLst>
                  <a:gd name="adj1" fmla="val 50000"/>
                  <a:gd name="adj2" fmla="val 5168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3124200" y="4343400"/>
              <a:ext cx="1371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495800" y="4343400"/>
              <a:ext cx="0" cy="1676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71600"/>
            <a:ext cx="739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the Lethal Concentration for 50% of organisms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What is Nitrogen</a:t>
            </a:r>
            <a:endParaRPr lang="en-US" sz="6600" b="1" dirty="0"/>
          </a:p>
        </p:txBody>
      </p:sp>
      <p:sp>
        <p:nvSpPr>
          <p:cNvPr id="3" name="Action Button: Custom 2">
            <a:hlinkClick r:id="" action="ppaction://hlinkshowjump?jump=firstslide" highlightClick="1"/>
          </p:cNvPr>
          <p:cNvSpPr/>
          <p:nvPr/>
        </p:nvSpPr>
        <p:spPr>
          <a:xfrm>
            <a:off x="7162800" y="5715000"/>
            <a:ext cx="15240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801</Words>
  <Application>Microsoft Office PowerPoint</Application>
  <PresentationFormat>On-screen Show (4:3)</PresentationFormat>
  <Paragraphs>204</Paragraphs>
  <Slides>81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</dc:creator>
  <cp:lastModifiedBy>Dave Rosa</cp:lastModifiedBy>
  <cp:revision>54</cp:revision>
  <dcterms:created xsi:type="dcterms:W3CDTF">2011-10-13T01:03:30Z</dcterms:created>
  <dcterms:modified xsi:type="dcterms:W3CDTF">2016-01-16T01:08:12Z</dcterms:modified>
</cp:coreProperties>
</file>