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74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45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F49B0-F1C3-4137-8845-18CDF8D2BC1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009D-344A-47E1-96F9-E74C9CCF6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9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371A1-B7FB-4062-99CE-80A208C9F1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0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9FB7-D1FB-46EC-A173-00C9366F6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70741-F7B3-4848-9ABE-676A71FE0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2B54A-88DD-4983-B202-0638E3A8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B0898-6AB8-41E9-B143-F4B91C56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2D0B-23EB-49D9-AF85-5BB85258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2D52-F0EA-4440-871F-BCD4AF7A7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0EA2C-63D3-4CA4-8896-7EA725288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201B8-47EA-48AE-8A61-DCCFBC47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586F-8C83-4929-927D-710E3ED0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F44A-7C9F-4BD7-A93D-19A8B65C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F4868-0515-4DCE-AB51-1858515BA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ED8F2-1A8B-4ED4-9274-7610A5E98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486CD-7153-42F6-8BEF-BFD8BADC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10744-EAA8-4E86-B501-D379DC10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E529C-1FCF-4D7C-AE59-7FE0FE01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8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F315-6B4E-4CAE-9E99-DFC628CC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6B1A-06B5-4ABC-9D58-02B84E4C6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CBFDA-C2C5-4FAF-AEE3-E4CB064C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C5306-AD09-4932-BAAF-7EAD4FE6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DE03E-2637-4100-A39E-CDE7F4CC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DC6CA-B8B3-41EA-BEF8-A8805C52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524B1-3FE6-4BF1-B692-DF5834C35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EBAA3-18F1-4155-8E57-ED40EF72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A9D-5527-4DEC-90B4-E334FFF6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3F086-B64F-49A3-BC01-88EB205E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8646-BDFC-44C1-B059-9444E9CA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F74DF-BA9D-431F-B30F-2C42A1A2E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C067F-8915-441F-BC2C-E3A0E8A55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0C5BA-A70D-4FA5-BE5F-65670792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58C1E-D359-4918-AE61-72A06A2B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07C32-E312-4FDD-AB41-D9C0A64E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5886-2531-4B8B-ADB3-B28C0AE0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26494-023D-4419-9D2F-7295EFD6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CE824-F305-4FD7-AA99-5B835024E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EA048-C119-4541-96E1-1F29F4B27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FF8D7-683B-445D-8B72-09FC1EE93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2D012-4EF5-43D4-9F0F-2D230FF93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6437C-1554-4823-94B3-23A0A5AE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62120F-7D52-423D-B460-92E6D239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6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2C43-750A-4B11-82FB-D922F54F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6D4F26-6D98-4E42-BD00-E5FE724E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E781C-C58F-40F9-ADCC-0BC4230B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DC2AB-03D6-4B4B-B291-FAD0E9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B9B8E-0789-446D-803C-23AB1277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8D9B7-734A-4C3F-B1AF-14B2CDC2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A66AB-4E30-40C6-AD6C-6AFEBD045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6C77-7B00-4548-B506-FE57A694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16CB-984F-433C-991C-F8E284066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52C3C-8E6E-45E4-B66D-B7AEAB363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787C9-57A4-423A-B3C6-F4D08FE9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3E3A0-8776-4313-9E2B-BC6E812D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DC5E8-A7FD-4FB2-9FA0-3A8AF116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7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66DEB-30C0-4C23-A5A7-EE3B2498B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48FEC-1266-4019-9741-15C1D64BA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3684E-DE56-4CA9-BD0D-FB659F5F6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29951-7659-4520-96CE-A0906B429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350E4-0C57-4D58-9908-DF5D2611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85280-D9CD-4405-8A07-80872510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8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A6775F-68A9-4332-BA29-A0380A67F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F4D1B-DF6B-446F-A96B-8B8D400B6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46062-5868-402F-BFC8-796D57F96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8806-AD19-428A-B23E-1CBA010D52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5B21C-5AD9-4FCD-99CA-896851AF9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8FE38-294C-4273-93F1-098B591A6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0737-2AEA-4E4D-B114-D00AB272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5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.usgs.gov/circ/circ1139/htdocs/boxm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67FBF5-057D-4F94-81CA-4251D7731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801" y="0"/>
            <a:ext cx="2078398" cy="20103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6179AD-CC7F-4C6D-930D-D406F31F92D1}"/>
              </a:ext>
            </a:extLst>
          </p:cNvPr>
          <p:cNvSpPr txBox="1"/>
          <p:nvPr/>
        </p:nvSpPr>
        <p:spPr>
          <a:xfrm>
            <a:off x="5056801" y="1922076"/>
            <a:ext cx="6134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Purple values = Data from drinking water wells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7BE81-AB56-4D91-8607-5D4224789D1C}"/>
              </a:ext>
            </a:extLst>
          </p:cNvPr>
          <p:cNvSpPr txBox="1"/>
          <p:nvPr/>
        </p:nvSpPr>
        <p:spPr>
          <a:xfrm>
            <a:off x="5056801" y="2284411"/>
            <a:ext cx="647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Red values = Data from drilled groundwater wells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63BE50-85D3-4030-8E1F-263B4664FFAE}"/>
              </a:ext>
            </a:extLst>
          </p:cNvPr>
          <p:cNvSpPr txBox="1"/>
          <p:nvPr/>
        </p:nvSpPr>
        <p:spPr>
          <a:xfrm>
            <a:off x="5056801" y="2746076"/>
            <a:ext cx="6647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Last week, you were provided data to show how contamination sources can vary within a town. Here is a similar town with a similar contamination problem, but this time, you are provided a </a:t>
            </a:r>
            <a:r>
              <a:rPr lang="en-US" b="1" dirty="0"/>
              <a:t>topographic map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 how the contamination plume moves as elevation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What might be the cause of the contaminant levels on the west side of the river? Could there be multiple sources?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feature seen on this map could restrict the plume movement?</a:t>
            </a:r>
            <a:endParaRPr lang="en-US" b="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do you think happens to the contaminated groundwater when it reaches the river?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Explore the link to find out: </a:t>
            </a:r>
            <a:r>
              <a:rPr lang="en-US" sz="1800" b="0" i="0" dirty="0">
                <a:solidFill>
                  <a:srgbClr val="0186BA"/>
                </a:solidFill>
                <a:effectLst/>
                <a:hlinkClick r:id="rId3"/>
              </a:rPr>
              <a:t>https://pubs.usgs.gov/circ/circ1139/htdocs/boxm.htm</a:t>
            </a: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11B85-26BE-4671-8D3D-2FA949D121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987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1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>
            <a:extLst>
              <a:ext uri="{FF2B5EF4-FFF2-40B4-BE49-F238E27FC236}">
                <a16:creationId xmlns:a16="http://schemas.microsoft.com/office/drawing/2014/main" id="{E3D87A60-1FD9-439B-AF0D-67088920E250}"/>
              </a:ext>
            </a:extLst>
          </p:cNvPr>
          <p:cNvGrpSpPr/>
          <p:nvPr/>
        </p:nvGrpSpPr>
        <p:grpSpPr>
          <a:xfrm>
            <a:off x="37707" y="18854"/>
            <a:ext cx="4911365" cy="6807127"/>
            <a:chOff x="37707" y="18854"/>
            <a:chExt cx="4911365" cy="6807127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C61B07E-9B8A-48C6-9441-606A3EEA7CB5}"/>
                </a:ext>
              </a:extLst>
            </p:cNvPr>
            <p:cNvSpPr/>
            <p:nvPr/>
          </p:nvSpPr>
          <p:spPr>
            <a:xfrm>
              <a:off x="37707" y="18854"/>
              <a:ext cx="4400315" cy="6796725"/>
            </a:xfrm>
            <a:custGeom>
              <a:avLst/>
              <a:gdLst>
                <a:gd name="connsiteX0" fmla="*/ 28281 w 4317477"/>
                <a:gd name="connsiteY0" fmla="*/ 0 h 6796725"/>
                <a:gd name="connsiteX1" fmla="*/ 18854 w 4317477"/>
                <a:gd name="connsiteY1" fmla="*/ 150828 h 6796725"/>
                <a:gd name="connsiteX2" fmla="*/ 0 w 4317477"/>
                <a:gd name="connsiteY2" fmla="*/ 6796725 h 6796725"/>
                <a:gd name="connsiteX3" fmla="*/ 490194 w 4317477"/>
                <a:gd name="connsiteY3" fmla="*/ 4213781 h 6796725"/>
                <a:gd name="connsiteX4" fmla="*/ 490194 w 4317477"/>
                <a:gd name="connsiteY4" fmla="*/ 2290713 h 6796725"/>
                <a:gd name="connsiteX5" fmla="*/ 622169 w 4317477"/>
                <a:gd name="connsiteY5" fmla="*/ 1725105 h 6796725"/>
                <a:gd name="connsiteX6" fmla="*/ 914400 w 4317477"/>
                <a:gd name="connsiteY6" fmla="*/ 1517715 h 6796725"/>
                <a:gd name="connsiteX7" fmla="*/ 2394408 w 4317477"/>
                <a:gd name="connsiteY7" fmla="*/ 989814 h 6796725"/>
                <a:gd name="connsiteX8" fmla="*/ 4317477 w 4317477"/>
                <a:gd name="connsiteY8" fmla="*/ 47134 h 6796725"/>
                <a:gd name="connsiteX9" fmla="*/ 28281 w 4317477"/>
                <a:gd name="connsiteY9" fmla="*/ 0 h 679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17477" h="6796725">
                  <a:moveTo>
                    <a:pt x="28281" y="0"/>
                  </a:moveTo>
                  <a:lnTo>
                    <a:pt x="18854" y="150828"/>
                  </a:lnTo>
                  <a:cubicBezTo>
                    <a:pt x="12569" y="2366127"/>
                    <a:pt x="6285" y="4581426"/>
                    <a:pt x="0" y="6796725"/>
                  </a:cubicBezTo>
                  <a:lnTo>
                    <a:pt x="490194" y="4213781"/>
                  </a:lnTo>
                  <a:lnTo>
                    <a:pt x="490194" y="2290713"/>
                  </a:lnTo>
                  <a:lnTo>
                    <a:pt x="622169" y="1725105"/>
                  </a:lnTo>
                  <a:lnTo>
                    <a:pt x="914400" y="1517715"/>
                  </a:lnTo>
                  <a:lnTo>
                    <a:pt x="2394408" y="989814"/>
                  </a:lnTo>
                  <a:lnTo>
                    <a:pt x="4317477" y="47134"/>
                  </a:lnTo>
                  <a:lnTo>
                    <a:pt x="28281" y="0"/>
                  </a:lnTo>
                  <a:close/>
                </a:path>
              </a:pathLst>
            </a:custGeom>
            <a:solidFill>
              <a:schemeClr val="accent1">
                <a:alpha val="44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24E465F-3ACE-46D3-86DD-9B503047CAE9}"/>
                </a:ext>
              </a:extLst>
            </p:cNvPr>
            <p:cNvSpPr/>
            <p:nvPr/>
          </p:nvSpPr>
          <p:spPr>
            <a:xfrm>
              <a:off x="47134" y="65988"/>
              <a:ext cx="4901938" cy="6759018"/>
            </a:xfrm>
            <a:custGeom>
              <a:avLst/>
              <a:gdLst>
                <a:gd name="connsiteX0" fmla="*/ 0 w 4901938"/>
                <a:gd name="connsiteY0" fmla="*/ 6749591 h 6759018"/>
                <a:gd name="connsiteX1" fmla="*/ 480767 w 4901938"/>
                <a:gd name="connsiteY1" fmla="*/ 4176074 h 6759018"/>
                <a:gd name="connsiteX2" fmla="*/ 499621 w 4901938"/>
                <a:gd name="connsiteY2" fmla="*/ 2215299 h 6759018"/>
                <a:gd name="connsiteX3" fmla="*/ 622169 w 4901938"/>
                <a:gd name="connsiteY3" fmla="*/ 1696824 h 6759018"/>
                <a:gd name="connsiteX4" fmla="*/ 895546 w 4901938"/>
                <a:gd name="connsiteY4" fmla="*/ 1489435 h 6759018"/>
                <a:gd name="connsiteX5" fmla="*/ 2394408 w 4901938"/>
                <a:gd name="connsiteY5" fmla="*/ 914400 h 6759018"/>
                <a:gd name="connsiteX6" fmla="*/ 4355184 w 4901938"/>
                <a:gd name="connsiteY6" fmla="*/ 0 h 6759018"/>
                <a:gd name="connsiteX7" fmla="*/ 4901938 w 4901938"/>
                <a:gd name="connsiteY7" fmla="*/ 0 h 6759018"/>
                <a:gd name="connsiteX8" fmla="*/ 4892511 w 4901938"/>
                <a:gd name="connsiteY8" fmla="*/ 5250730 h 6759018"/>
                <a:gd name="connsiteX9" fmla="*/ 3384223 w 4901938"/>
                <a:gd name="connsiteY9" fmla="*/ 5618375 h 6759018"/>
                <a:gd name="connsiteX10" fmla="*/ 1555423 w 4901938"/>
                <a:gd name="connsiteY10" fmla="*/ 6759018 h 6759018"/>
                <a:gd name="connsiteX11" fmla="*/ 0 w 4901938"/>
                <a:gd name="connsiteY11" fmla="*/ 6749591 h 675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1938" h="6759018">
                  <a:moveTo>
                    <a:pt x="0" y="6749591"/>
                  </a:moveTo>
                  <a:lnTo>
                    <a:pt x="480767" y="4176074"/>
                  </a:lnTo>
                  <a:lnTo>
                    <a:pt x="499621" y="2215299"/>
                  </a:lnTo>
                  <a:lnTo>
                    <a:pt x="622169" y="1696824"/>
                  </a:lnTo>
                  <a:lnTo>
                    <a:pt x="895546" y="1489435"/>
                  </a:lnTo>
                  <a:lnTo>
                    <a:pt x="2394408" y="914400"/>
                  </a:lnTo>
                  <a:lnTo>
                    <a:pt x="4355184" y="0"/>
                  </a:lnTo>
                  <a:lnTo>
                    <a:pt x="4901938" y="0"/>
                  </a:lnTo>
                  <a:cubicBezTo>
                    <a:pt x="4898796" y="1750243"/>
                    <a:pt x="4895653" y="3500487"/>
                    <a:pt x="4892511" y="5250730"/>
                  </a:cubicBezTo>
                  <a:lnTo>
                    <a:pt x="3384223" y="5618375"/>
                  </a:lnTo>
                  <a:lnTo>
                    <a:pt x="1555423" y="6759018"/>
                  </a:lnTo>
                  <a:lnTo>
                    <a:pt x="0" y="674959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BC21F42-A5E9-4CA1-859D-4B9F76375775}"/>
                </a:ext>
              </a:extLst>
            </p:cNvPr>
            <p:cNvSpPr/>
            <p:nvPr/>
          </p:nvSpPr>
          <p:spPr>
            <a:xfrm>
              <a:off x="1604766" y="5325297"/>
              <a:ext cx="3335016" cy="1500684"/>
            </a:xfrm>
            <a:custGeom>
              <a:avLst/>
              <a:gdLst>
                <a:gd name="connsiteX0" fmla="*/ 3280528 w 3318235"/>
                <a:gd name="connsiteY0" fmla="*/ 1451728 h 1480008"/>
                <a:gd name="connsiteX1" fmla="*/ 3318235 w 3318235"/>
                <a:gd name="connsiteY1" fmla="*/ 0 h 1480008"/>
                <a:gd name="connsiteX2" fmla="*/ 1800520 w 3318235"/>
                <a:gd name="connsiteY2" fmla="*/ 358219 h 1480008"/>
                <a:gd name="connsiteX3" fmla="*/ 0 w 3318235"/>
                <a:gd name="connsiteY3" fmla="*/ 1480008 h 1480008"/>
                <a:gd name="connsiteX4" fmla="*/ 3280528 w 3318235"/>
                <a:gd name="connsiteY4" fmla="*/ 1451728 h 148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8235" h="1480008">
                  <a:moveTo>
                    <a:pt x="3280528" y="1451728"/>
                  </a:moveTo>
                  <a:lnTo>
                    <a:pt x="3318235" y="0"/>
                  </a:lnTo>
                  <a:lnTo>
                    <a:pt x="1800520" y="358219"/>
                  </a:lnTo>
                  <a:lnTo>
                    <a:pt x="0" y="1480008"/>
                  </a:lnTo>
                  <a:lnTo>
                    <a:pt x="3280528" y="145172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A67FBF5-057D-4F94-81CA-4251D7731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219" y="59944"/>
            <a:ext cx="2078398" cy="20103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6179AD-CC7F-4C6D-930D-D406F31F92D1}"/>
              </a:ext>
            </a:extLst>
          </p:cNvPr>
          <p:cNvSpPr txBox="1"/>
          <p:nvPr/>
        </p:nvSpPr>
        <p:spPr>
          <a:xfrm>
            <a:off x="5210175" y="2018220"/>
            <a:ext cx="6134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Purple values = Data from drinking water wells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7BE81-AB56-4D91-8607-5D4224789D1C}"/>
              </a:ext>
            </a:extLst>
          </p:cNvPr>
          <p:cNvSpPr txBox="1"/>
          <p:nvPr/>
        </p:nvSpPr>
        <p:spPr>
          <a:xfrm>
            <a:off x="5210175" y="2382759"/>
            <a:ext cx="647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Red values = Data from drilled groundwater wells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63BE50-85D3-4030-8E1F-263B4664FFAE}"/>
              </a:ext>
            </a:extLst>
          </p:cNvPr>
          <p:cNvSpPr txBox="1"/>
          <p:nvPr/>
        </p:nvSpPr>
        <p:spPr>
          <a:xfrm>
            <a:off x="5275200" y="2990088"/>
            <a:ext cx="66476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the same town as shown on the topographic map, but instead, shown on a </a:t>
            </a:r>
            <a:r>
              <a:rPr lang="en-US" b="1" dirty="0"/>
              <a:t>soil map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soil type(s) do you think allows a contamination plume to migrate the most?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soil type(s) do you think allows a contamination plume to migrate the least?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table on the next slide contains information that could be extracted from Web Soil Survey that allows you to understand some useful characteristics for each soil type.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E921E4-AB48-4DE6-8EF8-AFABE9C466A3}"/>
              </a:ext>
            </a:extLst>
          </p:cNvPr>
          <p:cNvGrpSpPr/>
          <p:nvPr/>
        </p:nvGrpSpPr>
        <p:grpSpPr>
          <a:xfrm>
            <a:off x="137227" y="592493"/>
            <a:ext cx="4871835" cy="5685989"/>
            <a:chOff x="1358207" y="323850"/>
            <a:chExt cx="4984112" cy="6063028"/>
          </a:xfrm>
          <a:noFill/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D6B6F0B-C505-41AF-A810-B97A95B18742}"/>
                </a:ext>
              </a:extLst>
            </p:cNvPr>
            <p:cNvSpPr txBox="1"/>
            <p:nvPr/>
          </p:nvSpPr>
          <p:spPr>
            <a:xfrm>
              <a:off x="5758119" y="590550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0 ppb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6FEFFD0-22EA-42C4-9134-3E9B95469AD3}"/>
                </a:ext>
              </a:extLst>
            </p:cNvPr>
            <p:cNvSpPr txBox="1"/>
            <p:nvPr/>
          </p:nvSpPr>
          <p:spPr>
            <a:xfrm>
              <a:off x="3780844" y="323850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0 ppb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B0466DE-EB83-4900-BE4F-A93365562997}"/>
                </a:ext>
              </a:extLst>
            </p:cNvPr>
            <p:cNvSpPr txBox="1"/>
            <p:nvPr/>
          </p:nvSpPr>
          <p:spPr>
            <a:xfrm>
              <a:off x="3196644" y="450850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0 ppb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138567-51DB-4A9A-8B3B-335E7CED2609}"/>
                </a:ext>
              </a:extLst>
            </p:cNvPr>
            <p:cNvSpPr txBox="1"/>
            <p:nvPr/>
          </p:nvSpPr>
          <p:spPr>
            <a:xfrm>
              <a:off x="1774244" y="723900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0 ppb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5A05F6E-865A-4EA9-847A-1D13DCA26DD4}"/>
                </a:ext>
              </a:extLst>
            </p:cNvPr>
            <p:cNvSpPr txBox="1"/>
            <p:nvPr/>
          </p:nvSpPr>
          <p:spPr>
            <a:xfrm>
              <a:off x="1746747" y="3252650"/>
              <a:ext cx="642872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12 ppb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AE6532-03BD-45AC-9444-01FE09C1EC9A}"/>
                </a:ext>
              </a:extLst>
            </p:cNvPr>
            <p:cNvSpPr txBox="1"/>
            <p:nvPr/>
          </p:nvSpPr>
          <p:spPr>
            <a:xfrm>
              <a:off x="2859891" y="3310669"/>
              <a:ext cx="620579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24 ppb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3F1F3EA-4142-4DF5-831C-D0E75B68EEBB}"/>
                </a:ext>
              </a:extLst>
            </p:cNvPr>
            <p:cNvSpPr txBox="1"/>
            <p:nvPr/>
          </p:nvSpPr>
          <p:spPr>
            <a:xfrm>
              <a:off x="5545114" y="3254375"/>
              <a:ext cx="715498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35 ppb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AB41AA5-5E70-45A7-9FAB-06D0E85C79F0}"/>
                </a:ext>
              </a:extLst>
            </p:cNvPr>
            <p:cNvSpPr txBox="1"/>
            <p:nvPr/>
          </p:nvSpPr>
          <p:spPr>
            <a:xfrm>
              <a:off x="3330926" y="3521075"/>
              <a:ext cx="662722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39 ppb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D34D09C-2765-4A63-9A08-0A6A71F64A3B}"/>
                </a:ext>
              </a:extLst>
            </p:cNvPr>
            <p:cNvSpPr txBox="1"/>
            <p:nvPr/>
          </p:nvSpPr>
          <p:spPr>
            <a:xfrm>
              <a:off x="3032819" y="4552242"/>
              <a:ext cx="729317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22.5 ppb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81BBF3E-0AB5-402C-88F9-F2FC1C9275D3}"/>
                </a:ext>
              </a:extLst>
            </p:cNvPr>
            <p:cNvSpPr txBox="1"/>
            <p:nvPr/>
          </p:nvSpPr>
          <p:spPr>
            <a:xfrm>
              <a:off x="4791471" y="4016375"/>
              <a:ext cx="723899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30 ppb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61B318A-94F5-4D18-9D3D-0E7E2921786E}"/>
                </a:ext>
              </a:extLst>
            </p:cNvPr>
            <p:cNvSpPr txBox="1"/>
            <p:nvPr/>
          </p:nvSpPr>
          <p:spPr>
            <a:xfrm>
              <a:off x="5732719" y="4149725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9 ppb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843336C-9869-456B-84F0-50D7DDE8569D}"/>
                </a:ext>
              </a:extLst>
            </p:cNvPr>
            <p:cNvSpPr txBox="1"/>
            <p:nvPr/>
          </p:nvSpPr>
          <p:spPr>
            <a:xfrm>
              <a:off x="2612444" y="6019800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0 ppb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47E3B7A-21D2-4087-957D-C8278385E8D1}"/>
                </a:ext>
              </a:extLst>
            </p:cNvPr>
            <p:cNvSpPr txBox="1"/>
            <p:nvPr/>
          </p:nvSpPr>
          <p:spPr>
            <a:xfrm>
              <a:off x="2066344" y="5105400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6 ppb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B3C40D5-1A1F-4A3F-A14F-4578B6A45BEF}"/>
                </a:ext>
              </a:extLst>
            </p:cNvPr>
            <p:cNvSpPr txBox="1"/>
            <p:nvPr/>
          </p:nvSpPr>
          <p:spPr>
            <a:xfrm>
              <a:off x="5110298" y="6106853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0 ppb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AAC4EF-E237-452E-A398-94BF0FC037B3}"/>
                </a:ext>
              </a:extLst>
            </p:cNvPr>
            <p:cNvSpPr txBox="1"/>
            <p:nvPr/>
          </p:nvSpPr>
          <p:spPr>
            <a:xfrm>
              <a:off x="4284699" y="6107921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0 ppb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0ADC2BF-C004-479E-861E-32F82010D3B3}"/>
                </a:ext>
              </a:extLst>
            </p:cNvPr>
            <p:cNvSpPr txBox="1"/>
            <p:nvPr/>
          </p:nvSpPr>
          <p:spPr>
            <a:xfrm>
              <a:off x="4072944" y="5359401"/>
              <a:ext cx="633634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12 ppb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F0F3C31-308E-48B1-BCD9-4D67AF754A51}"/>
                </a:ext>
              </a:extLst>
            </p:cNvPr>
            <p:cNvSpPr txBox="1"/>
            <p:nvPr/>
          </p:nvSpPr>
          <p:spPr>
            <a:xfrm>
              <a:off x="5117603" y="5563179"/>
              <a:ext cx="5842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3 ppb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8AD6711-9B4E-4767-921B-8472823058D5}"/>
                </a:ext>
              </a:extLst>
            </p:cNvPr>
            <p:cNvSpPr txBox="1"/>
            <p:nvPr/>
          </p:nvSpPr>
          <p:spPr>
            <a:xfrm>
              <a:off x="1553365" y="5362575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0 ppb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740B53-5A69-4C4C-BFCA-CC36815072D6}"/>
                </a:ext>
              </a:extLst>
            </p:cNvPr>
            <p:cNvSpPr txBox="1"/>
            <p:nvPr/>
          </p:nvSpPr>
          <p:spPr>
            <a:xfrm>
              <a:off x="1634544" y="4599012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13 ppb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05D07DC-B0C1-4B6C-83D3-D1939B7384A9}"/>
                </a:ext>
              </a:extLst>
            </p:cNvPr>
            <p:cNvSpPr txBox="1"/>
            <p:nvPr/>
          </p:nvSpPr>
          <p:spPr>
            <a:xfrm>
              <a:off x="4846013" y="5222245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0 ppb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943075A-0140-4AC3-BDAC-D2FACBDF96F9}"/>
                </a:ext>
              </a:extLst>
            </p:cNvPr>
            <p:cNvSpPr txBox="1"/>
            <p:nvPr/>
          </p:nvSpPr>
          <p:spPr>
            <a:xfrm>
              <a:off x="3727730" y="5012075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0 ppb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84308DD-DA82-48B9-88AB-670B70CB24CC}"/>
                </a:ext>
              </a:extLst>
            </p:cNvPr>
            <p:cNvSpPr txBox="1"/>
            <p:nvPr/>
          </p:nvSpPr>
          <p:spPr>
            <a:xfrm>
              <a:off x="2834077" y="5135168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0 ppb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21AA28-8211-4BCE-8969-F0E7D573C918}"/>
                </a:ext>
              </a:extLst>
            </p:cNvPr>
            <p:cNvSpPr txBox="1"/>
            <p:nvPr/>
          </p:nvSpPr>
          <p:spPr>
            <a:xfrm>
              <a:off x="4842876" y="4672687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18 ppb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02D58B1-8EA5-4CBD-8CEB-F49A2B26B50B}"/>
                </a:ext>
              </a:extLst>
            </p:cNvPr>
            <p:cNvSpPr txBox="1"/>
            <p:nvPr/>
          </p:nvSpPr>
          <p:spPr>
            <a:xfrm>
              <a:off x="3901836" y="4448830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20 ppb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74318F5-5CBD-49F4-A328-6A51C7622EEC}"/>
                </a:ext>
              </a:extLst>
            </p:cNvPr>
            <p:cNvSpPr txBox="1"/>
            <p:nvPr/>
          </p:nvSpPr>
          <p:spPr>
            <a:xfrm>
              <a:off x="3184998" y="3748488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38 ppb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EC9CCFE-06C0-41E4-838E-DF4CB299B72B}"/>
                </a:ext>
              </a:extLst>
            </p:cNvPr>
            <p:cNvSpPr txBox="1"/>
            <p:nvPr/>
          </p:nvSpPr>
          <p:spPr>
            <a:xfrm>
              <a:off x="4252988" y="3700790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33 ppb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4491F74-0E61-45BA-ABA9-DBA682D7AE03}"/>
                </a:ext>
              </a:extLst>
            </p:cNvPr>
            <p:cNvSpPr txBox="1"/>
            <p:nvPr/>
          </p:nvSpPr>
          <p:spPr>
            <a:xfrm>
              <a:off x="1463971" y="2706436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15 ppb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B0D9D25-DB18-4AD2-8E4B-1A6F2BF02B7A}"/>
                </a:ext>
              </a:extLst>
            </p:cNvPr>
            <p:cNvSpPr txBox="1"/>
            <p:nvPr/>
          </p:nvSpPr>
          <p:spPr>
            <a:xfrm>
              <a:off x="1746747" y="3530168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18 ppb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4AC0DEE-B30E-4C84-8FD6-60DC20D256E8}"/>
                </a:ext>
              </a:extLst>
            </p:cNvPr>
            <p:cNvSpPr txBox="1"/>
            <p:nvPr/>
          </p:nvSpPr>
          <p:spPr>
            <a:xfrm>
              <a:off x="1358207" y="1666875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6 ppb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CEA0993-EB53-4A06-8C0C-A397CDF370A2}"/>
                </a:ext>
              </a:extLst>
            </p:cNvPr>
            <p:cNvSpPr txBox="1"/>
            <p:nvPr/>
          </p:nvSpPr>
          <p:spPr>
            <a:xfrm>
              <a:off x="1408840" y="903313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0 ppb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CA2C75-A0AA-401B-B157-0CBF2524D9E1}"/>
                </a:ext>
              </a:extLst>
            </p:cNvPr>
            <p:cNvSpPr txBox="1"/>
            <p:nvPr/>
          </p:nvSpPr>
          <p:spPr>
            <a:xfrm>
              <a:off x="2869070" y="2558309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42 ppb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1CEF8E8-5A22-4684-B94B-DAF195E9CB01}"/>
                </a:ext>
              </a:extLst>
            </p:cNvPr>
            <p:cNvSpPr txBox="1"/>
            <p:nvPr/>
          </p:nvSpPr>
          <p:spPr>
            <a:xfrm>
              <a:off x="4069361" y="2496860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61 ppb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81998E-95B8-4CD3-9B0A-B805F5619BE8}"/>
                </a:ext>
              </a:extLst>
            </p:cNvPr>
            <p:cNvSpPr txBox="1"/>
            <p:nvPr/>
          </p:nvSpPr>
          <p:spPr>
            <a:xfrm>
              <a:off x="4976888" y="2469520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48 ppb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2358EC4-776A-41C7-95FF-FFA8475E096C}"/>
                </a:ext>
              </a:extLst>
            </p:cNvPr>
            <p:cNvSpPr txBox="1"/>
            <p:nvPr/>
          </p:nvSpPr>
          <p:spPr>
            <a:xfrm>
              <a:off x="4614938" y="1754855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70 ppb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53691D-FBE7-4359-BD03-6A1125C78535}"/>
                </a:ext>
              </a:extLst>
            </p:cNvPr>
            <p:cNvSpPr txBox="1"/>
            <p:nvPr/>
          </p:nvSpPr>
          <p:spPr>
            <a:xfrm>
              <a:off x="3901835" y="1453715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65 ppb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1C0E390-5C33-4CF0-B235-EF5ED74124D7}"/>
                </a:ext>
              </a:extLst>
            </p:cNvPr>
            <p:cNvSpPr txBox="1"/>
            <p:nvPr/>
          </p:nvSpPr>
          <p:spPr>
            <a:xfrm>
              <a:off x="2918927" y="1450522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34 ppb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59A5FD-4159-49BF-B103-754585A679FF}"/>
                </a:ext>
              </a:extLst>
            </p:cNvPr>
            <p:cNvSpPr txBox="1"/>
            <p:nvPr/>
          </p:nvSpPr>
          <p:spPr>
            <a:xfrm>
              <a:off x="2937612" y="589920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0 ppb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93EB202-44CB-4F45-A4F3-722B4725BC26}"/>
                </a:ext>
              </a:extLst>
            </p:cNvPr>
            <p:cNvSpPr txBox="1"/>
            <p:nvPr/>
          </p:nvSpPr>
          <p:spPr>
            <a:xfrm>
              <a:off x="4125557" y="799785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>
                  <a:solidFill>
                    <a:srgbClr val="FF0000"/>
                  </a:solidFill>
                </a:rPr>
                <a:t>0 ppb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4D2881-77C3-43C7-9049-614E7B3FC6E6}"/>
                </a:ext>
              </a:extLst>
            </p:cNvPr>
            <p:cNvSpPr txBox="1"/>
            <p:nvPr/>
          </p:nvSpPr>
          <p:spPr>
            <a:xfrm>
              <a:off x="5292024" y="1719831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78 ppb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215F3D-E15F-418B-A80A-183DA7BE1D19}"/>
                </a:ext>
              </a:extLst>
            </p:cNvPr>
            <p:cNvSpPr txBox="1"/>
            <p:nvPr/>
          </p:nvSpPr>
          <p:spPr>
            <a:xfrm>
              <a:off x="3269749" y="2438242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54 ppb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5524E51-42BC-4A85-875D-68BF52C18948}"/>
                </a:ext>
              </a:extLst>
            </p:cNvPr>
            <p:cNvSpPr txBox="1"/>
            <p:nvPr/>
          </p:nvSpPr>
          <p:spPr>
            <a:xfrm>
              <a:off x="2578023" y="4075054"/>
              <a:ext cx="642871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21 ppb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CE00A95-6700-46F3-9CF4-29AB854BCA5A}"/>
                </a:ext>
              </a:extLst>
            </p:cNvPr>
            <p:cNvSpPr txBox="1"/>
            <p:nvPr/>
          </p:nvSpPr>
          <p:spPr>
            <a:xfrm>
              <a:off x="2948215" y="4907948"/>
              <a:ext cx="723900" cy="2789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15 ppb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7AB00B1-A327-474C-83D7-E6AF15E03FEC}"/>
              </a:ext>
            </a:extLst>
          </p:cNvPr>
          <p:cNvGrpSpPr/>
          <p:nvPr/>
        </p:nvGrpSpPr>
        <p:grpSpPr>
          <a:xfrm>
            <a:off x="99301" y="97162"/>
            <a:ext cx="4737351" cy="6098680"/>
            <a:chOff x="1278644" y="202110"/>
            <a:chExt cx="4737351" cy="609868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0163B935-CD78-4540-819C-8BC8595A3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07867" y="2378923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2425F5A4-EB8D-4E23-A28C-6CCEDA7A7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71963" y="3375909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70D9944E-7D9B-4D7F-877B-9880120E4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83479" y="2461170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3F834754-F565-40BD-84D8-80FF99952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80400" y="5597512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E006C48B-2098-4DDB-96BE-AF97FECD10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4163" y="3252317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23A883FD-31F3-4BDD-81EA-C7CAAC1E0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63261" y="6066455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29D0C24F-ADFF-407B-8BD7-10EF2ECC8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57136" y="4507067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223832B6-5023-440E-8803-49280D0BC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63600" y="2347568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B08FFDD-3264-4A0A-A2DB-86336B4366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6218" y="2273977"/>
              <a:ext cx="379390" cy="4088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1E3BFC2-FA9F-4477-8975-984EE8E86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9418" y="5366360"/>
              <a:ext cx="379390" cy="4088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2FA7C968-9DC3-4FEB-A15F-D8C2B2CC7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36815" y="1849469"/>
              <a:ext cx="281043" cy="27697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3C58D811-62BE-487C-9270-27CA9CE00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78644" y="202110"/>
              <a:ext cx="680411" cy="813535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73DA5CD8-977F-4A29-A7CF-0AC5265FA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5788" y="4029468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94D1F082-AF4C-4113-9E0F-83F586B5E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27544" y="4970136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0E2832C9-5081-46E0-AA2E-4AE22B627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82062" y="3986414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748344C0-F694-477C-A6AA-24B7DD06D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57082" y="3684248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EF306486-A56E-4074-9626-67D09F519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55888" y="4262966"/>
              <a:ext cx="379390" cy="4088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13FA4288-E668-4130-BEF9-CB8078B3C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12690" y="551981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7A331A64-C879-4652-9A7F-439E3D788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2482" y="3194362"/>
              <a:ext cx="258859" cy="2343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80920E8-AC51-4D9E-A9F4-1303A556D8EA}"/>
              </a:ext>
            </a:extLst>
          </p:cNvPr>
          <p:cNvSpPr/>
          <p:nvPr/>
        </p:nvSpPr>
        <p:spPr>
          <a:xfrm>
            <a:off x="940837" y="131009"/>
            <a:ext cx="899183" cy="4364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EFDF8EE-165B-4FF2-9ADC-A0C8EE02DF4F}"/>
              </a:ext>
            </a:extLst>
          </p:cNvPr>
          <p:cNvSpPr/>
          <p:nvPr/>
        </p:nvSpPr>
        <p:spPr>
          <a:xfrm>
            <a:off x="3568834" y="1171893"/>
            <a:ext cx="899183" cy="436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36B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7BB6232-C88B-4CB5-ACC8-0B4D0EC32D44}"/>
              </a:ext>
            </a:extLst>
          </p:cNvPr>
          <p:cNvSpPr/>
          <p:nvPr/>
        </p:nvSpPr>
        <p:spPr>
          <a:xfrm>
            <a:off x="3382556" y="6323943"/>
            <a:ext cx="899183" cy="4364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97</a:t>
            </a:r>
          </a:p>
        </p:txBody>
      </p:sp>
    </p:spTree>
    <p:extLst>
      <p:ext uri="{BB962C8B-B14F-4D97-AF65-F5344CB8AC3E}">
        <p14:creationId xmlns:p14="http://schemas.microsoft.com/office/powerpoint/2010/main" val="101612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64674F26-F1E9-40AB-A56E-B168B2B927A3}"/>
              </a:ext>
            </a:extLst>
          </p:cNvPr>
          <p:cNvGraphicFramePr>
            <a:graphicFrameLocks noGrp="1"/>
          </p:cNvGraphicFramePr>
          <p:nvPr/>
        </p:nvGraphicFramePr>
        <p:xfrm>
          <a:off x="986857" y="922166"/>
          <a:ext cx="10218286" cy="387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100">
                  <a:extLst>
                    <a:ext uri="{9D8B030D-6E8A-4147-A177-3AD203B41FA5}">
                      <a16:colId xmlns:a16="http://schemas.microsoft.com/office/drawing/2014/main" val="2174867175"/>
                    </a:ext>
                  </a:extLst>
                </a:gridCol>
                <a:gridCol w="1663796">
                  <a:extLst>
                    <a:ext uri="{9D8B030D-6E8A-4147-A177-3AD203B41FA5}">
                      <a16:colId xmlns:a16="http://schemas.microsoft.com/office/drawing/2014/main" val="4291553543"/>
                    </a:ext>
                  </a:extLst>
                </a:gridCol>
                <a:gridCol w="7623390">
                  <a:extLst>
                    <a:ext uri="{9D8B030D-6E8A-4147-A177-3AD203B41FA5}">
                      <a16:colId xmlns:a16="http://schemas.microsoft.com/office/drawing/2014/main" val="2841365144"/>
                    </a:ext>
                  </a:extLst>
                </a:gridCol>
              </a:tblGrid>
              <a:tr h="77833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Map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Map Unit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Map Unit 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362948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Pawcatuck mucky peat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Pawcatuck series consists of very deep, 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poorly drained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soils formed in </a:t>
                      </a:r>
                      <a:r>
                        <a:rPr 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herbabceous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organic deposits over sandy mineral material. They are in tidal marches subject to inundation by salt water twice daily. Slope ranges from 0 to 1 percent. Saturated hydraulic conductivity is moderately high to very high in the organic layers and very high in the underlying mineral sediments. Mean annual temperature is about 10 degrees C and mean annual precipitation is about 1143 mm.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944445"/>
                  </a:ext>
                </a:extLst>
              </a:tr>
              <a:tr h="5971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Windsor loamy sand, 3 to 8 percent slopes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Windsor series consists of very deep, 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excessively drained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soils formed in sandy outwash or eolian deposits. They are nearly level through very steep soils on glaciofluvial landforms. Slope ranges from 0 through 60 percent. Saturated hydraulic conductivity is high or very high. Mean annual temperature is about 10 degrees C and mean annual precipitation is about 1092 mm.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840094"/>
                  </a:ext>
                </a:extLst>
              </a:tr>
              <a:tr h="1272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Ridgebury, Leicester, and Whitman soils, extremely stony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Ridgebury series consists of very deep, 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somewhat poorly and poorly drained soils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formed in lodgment till derived mainly from granite, gneiss and/or schist. They are commonly shallow to a </a:t>
                      </a:r>
                      <a:r>
                        <a:rPr 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densic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contact. They are nearly level to gently sloping soils in depressions in uplands. They also occur in drainageways in uplands, in </a:t>
                      </a:r>
                      <a:r>
                        <a:rPr 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toeslope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positions of hills, drumlins, and ground moraines, and in till plains. Slope ranges from 0 to 15 percent. Saturated hydraulic conductivity is moderately high or high in the solum and very low to moderately low in the substratum. Mean annual temperature is about 9 degrees C. and the mean annual precipitation is about 1143 mm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1168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6B057B0-D48D-455C-9F32-F855E65EA050}"/>
              </a:ext>
            </a:extLst>
          </p:cNvPr>
          <p:cNvSpPr txBox="1"/>
          <p:nvPr/>
        </p:nvSpPr>
        <p:spPr>
          <a:xfrm>
            <a:off x="902368" y="5543419"/>
            <a:ext cx="60976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http://www.cteco.uconn.edu/guides/Soils_Map_Units.htm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1A62D7-C228-468E-B72E-72B488FEF572}"/>
              </a:ext>
            </a:extLst>
          </p:cNvPr>
          <p:cNvSpPr txBox="1"/>
          <p:nvPr/>
        </p:nvSpPr>
        <p:spPr>
          <a:xfrm>
            <a:off x="902368" y="5805029"/>
            <a:ext cx="60976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https://soilseries.sc.egov.usda.gov/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23EE46-978B-452A-83AF-0CA6E2D9E59E}"/>
              </a:ext>
            </a:extLst>
          </p:cNvPr>
          <p:cNvSpPr txBox="1"/>
          <p:nvPr/>
        </p:nvSpPr>
        <p:spPr>
          <a:xfrm>
            <a:off x="902368" y="5209660"/>
            <a:ext cx="4819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9C5D9E-5206-472B-B4D8-0408D5A8FD8D}"/>
              </a:ext>
            </a:extLst>
          </p:cNvPr>
          <p:cNvSpPr/>
          <p:nvPr/>
        </p:nvSpPr>
        <p:spPr>
          <a:xfrm>
            <a:off x="1066801" y="1757082"/>
            <a:ext cx="779928" cy="878542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>
                  <a:alpha val="29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EC7BF1-FA9F-4CAF-B476-B3082F97100F}"/>
              </a:ext>
            </a:extLst>
          </p:cNvPr>
          <p:cNvSpPr/>
          <p:nvPr/>
        </p:nvSpPr>
        <p:spPr>
          <a:xfrm>
            <a:off x="1066801" y="2788024"/>
            <a:ext cx="779928" cy="640976"/>
          </a:xfrm>
          <a:prstGeom prst="rect">
            <a:avLst/>
          </a:prstGeom>
          <a:solidFill>
            <a:schemeClr val="accent4">
              <a:lumMod val="20000"/>
              <a:lumOff val="80000"/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>
                  <a:alpha val="29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522F0B-238C-444B-ABAE-E034EF470841}"/>
              </a:ext>
            </a:extLst>
          </p:cNvPr>
          <p:cNvSpPr/>
          <p:nvPr/>
        </p:nvSpPr>
        <p:spPr>
          <a:xfrm>
            <a:off x="1066801" y="3612235"/>
            <a:ext cx="779928" cy="1103200"/>
          </a:xfrm>
          <a:prstGeom prst="rect">
            <a:avLst/>
          </a:prstGeom>
          <a:solidFill>
            <a:schemeClr val="accent5">
              <a:lumMod val="40000"/>
              <a:lumOff val="60000"/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>
                  <a:alpha val="29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8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Widescreen</PresentationFormat>
  <Paragraphs>77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</dc:creator>
  <cp:lastModifiedBy>Melissa</cp:lastModifiedBy>
  <cp:revision>1</cp:revision>
  <dcterms:created xsi:type="dcterms:W3CDTF">2021-01-21T14:45:12Z</dcterms:created>
  <dcterms:modified xsi:type="dcterms:W3CDTF">2021-01-21T14:58:05Z</dcterms:modified>
</cp:coreProperties>
</file>